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3"/>
    <p:sldId id="257" r:id="rId4"/>
    <p:sldId id="271" r:id="rId5"/>
    <p:sldId id="1527" r:id="rId6"/>
    <p:sldId id="1486" r:id="rId7"/>
    <p:sldId id="1291" r:id="rId8"/>
    <p:sldId id="1529" r:id="rId9"/>
  </p:sldIdLst>
  <p:sldSz cx="12192000" cy="6858000"/>
  <p:notesSz cx="6858000" cy="9144000"/>
  <p:defaultTextStyle>
    <a:defPPr>
      <a:defRPr lang="zh-S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6E00"/>
    <a:srgbClr val="378DC0"/>
    <a:srgbClr val="3887B2"/>
    <a:srgbClr val="2B5072"/>
    <a:srgbClr val="2145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0" autoAdjust="0"/>
    <p:restoredTop sz="94660"/>
  </p:normalViewPr>
  <p:slideViewPr>
    <p:cSldViewPr>
      <p:cViewPr varScale="1">
        <p:scale>
          <a:sx n="115" d="100"/>
          <a:sy n="115" d="100"/>
        </p:scale>
        <p:origin x="132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commentAuthors" Target="commentAuthors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2020-5-15</a:t>
            </a:r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SG" altLang="en-US"/>
              <a:t>FIN308 金融经济学</a:t>
            </a:r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  <p:transition spd="slow"/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2020-5-15</a:t>
            </a:r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SG" altLang="en-US"/>
              <a:t>FIN308 金融经济学</a:t>
            </a:r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  <p:transition spd="slow"/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2020-5-15</a:t>
            </a:r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SG" altLang="en-US"/>
              <a:t>FIN308 金融经济学</a:t>
            </a:r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  <p:transition spd="slow"/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2020-5-15</a:t>
            </a:r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SG" altLang="en-US"/>
              <a:t>FIN308 金融经济学</a:t>
            </a:r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  <p:transition spd="slow"/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2020-5-15</a:t>
            </a:r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SG" altLang="en-US"/>
              <a:t>FIN308 金融经济学</a:t>
            </a:r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l="27101" r="37013"/>
          <a:stretch>
            <a:fillRect/>
          </a:stretch>
        </p:blipFill>
        <p:spPr>
          <a:xfrm>
            <a:off x="0" y="0"/>
            <a:ext cx="3699481" cy="6881740"/>
          </a:xfrm>
          <a:prstGeom prst="rect">
            <a:avLst/>
          </a:prstGeom>
        </p:spPr>
      </p:pic>
    </p:spTree>
  </p:cSld>
  <p:clrMapOvr>
    <a:masterClrMapping/>
  </p:clrMapOvr>
  <p:transition spd="slow"/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2020-5-15</a:t>
            </a:r>
            <a:endParaRPr lang="zh-SG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SG" altLang="en-US"/>
              <a:t>FIN308 金融经济学</a:t>
            </a:r>
            <a:endParaRPr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  <p:transition spd="slow"/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2020-5-15</a:t>
            </a:r>
            <a:endParaRPr lang="zh-SG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SG" altLang="en-US"/>
              <a:t>FIN308 金融经济学</a:t>
            </a:r>
            <a:endParaRPr lang="zh-SG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</p:spTree>
  </p:cSld>
  <p:clrMapOvr>
    <a:masterClrMapping/>
  </p:clrMapOvr>
  <p:transition spd="slow"/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2020-5-15</a:t>
            </a:r>
            <a:endParaRPr lang="zh-SG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SG" altLang="en-US"/>
              <a:t>FIN308 金融经济学</a:t>
            </a:r>
            <a:endParaRPr lang="zh-SG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8404" y="-18363"/>
            <a:ext cx="10328299" cy="6894726"/>
          </a:xfrm>
          <a:prstGeom prst="rect">
            <a:avLst/>
          </a:prstGeom>
        </p:spPr>
      </p:pic>
      <p:sp>
        <p:nvSpPr>
          <p:cNvPr id="8" name="弦形 7"/>
          <p:cNvSpPr/>
          <p:nvPr userDrawn="1"/>
        </p:nvSpPr>
        <p:spPr>
          <a:xfrm rot="12134382">
            <a:off x="-2659628" y="-1705216"/>
            <a:ext cx="10440636" cy="10268431"/>
          </a:xfrm>
          <a:prstGeom prst="chor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sp>
        <p:nvSpPr>
          <p:cNvPr id="9" name="弦形 8"/>
          <p:cNvSpPr/>
          <p:nvPr userDrawn="1"/>
        </p:nvSpPr>
        <p:spPr>
          <a:xfrm rot="12134382">
            <a:off x="-2537170" y="-1897056"/>
            <a:ext cx="10756555" cy="10725519"/>
          </a:xfrm>
          <a:prstGeom prst="chord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838" y="2578564"/>
            <a:ext cx="2657611" cy="1700871"/>
          </a:xfrm>
          <a:prstGeom prst="rect">
            <a:avLst/>
          </a:prstGeom>
        </p:spPr>
      </p:pic>
    </p:spTree>
  </p:cSld>
  <p:clrMapOvr>
    <a:masterClrMapping/>
  </p:clrMapOvr>
  <p:transition spd="slow"/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2020-5-15</a:t>
            </a:r>
            <a:endParaRPr lang="zh-SG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SG" altLang="en-US"/>
              <a:t>FIN308 金融经济学</a:t>
            </a:r>
            <a:endParaRPr lang="zh-SG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6582284"/>
            <a:ext cx="12192000" cy="27571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</p:spTree>
  </p:cSld>
  <p:clrMapOvr>
    <a:masterClrMapping/>
  </p:clrMapOvr>
  <p:transition spd="slow"/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2020-5-15</a:t>
            </a:r>
            <a:endParaRPr lang="zh-SG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SG" altLang="en-US"/>
              <a:t>FIN308 金融经济学</a:t>
            </a:r>
            <a:endParaRPr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  <p:transition spd="slow"/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2020-5-15</a:t>
            </a:r>
            <a:endParaRPr lang="zh-SG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SG" altLang="en-US"/>
              <a:t>FIN308 金融经济学</a:t>
            </a:r>
            <a:endParaRPr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</p:spTree>
  </p:cSld>
  <p:clrMapOvr>
    <a:masterClrMapping/>
  </p:clrMapOvr>
  <p:transition spd="slow"/>
  <p:hf hdr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2020-5-15</a:t>
            </a:r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SG" altLang="en-US"/>
              <a:t>FIN308 金融经济学</a:t>
            </a:r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/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S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 flipV="1">
            <a:off x="474650" y="3573087"/>
            <a:ext cx="6742828" cy="1"/>
          </a:xfrm>
          <a:prstGeom prst="line">
            <a:avLst/>
          </a:prstGeom>
          <a:ln w="28575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7625" y="1700530"/>
            <a:ext cx="770763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+mn-ea"/>
              </a:rPr>
              <a:t>State-Action Based System Design in IEEE 802.11b</a:t>
            </a:r>
            <a:endParaRPr lang="en-US" altLang="zh-CN" sz="44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+mn-ea"/>
            </a:endParaRPr>
          </a:p>
          <a:p>
            <a:pPr algn="ctr"/>
            <a:endParaRPr lang="en-US" altLang="zh-CN" sz="44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271598" y="4005193"/>
            <a:ext cx="702203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Presenter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：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11911303 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吉辰卿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  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74665" y="2228279"/>
            <a:ext cx="183578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目</a:t>
            </a:r>
            <a:endParaRPr lang="en-US" altLang="zh-CN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dist"/>
            <a:r>
              <a:rPr lang="zh-CN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录</a:t>
            </a:r>
            <a:endParaRPr lang="zh-SG" alt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516308" y="1772984"/>
            <a:ext cx="6277208" cy="556383"/>
            <a:chOff x="4299773" y="1452059"/>
            <a:chExt cx="6277208" cy="556383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5621655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spcBef>
                  <a:spcPts val="1200"/>
                </a:spcBef>
              </a:pPr>
              <a:r>
                <a:rPr lang="en-US" altLang="zh-CN" sz="28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Slot-Time Synchronized Operations</a:t>
              </a:r>
              <a:endPara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0" name="矩形: 圆角 9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378DC0"/>
              </a:solidFill>
              <a:ln>
                <a:solidFill>
                  <a:srgbClr val="378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矩形: 圆角 10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378D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US" altLang="zh-SG" sz="3200" b="1" dirty="0">
                  <a:solidFill>
                    <a:srgbClr val="378D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4508053" y="1915034"/>
            <a:ext cx="965433" cy="1535574"/>
            <a:chOff x="4299773" y="1812761"/>
            <a:chExt cx="965433" cy="1535574"/>
          </a:xfrm>
        </p:grpSpPr>
        <p:grpSp>
          <p:nvGrpSpPr>
            <p:cNvPr id="16" name="组合 15"/>
            <p:cNvGrpSpPr/>
            <p:nvPr/>
          </p:nvGrpSpPr>
          <p:grpSpPr>
            <a:xfrm>
              <a:off x="4299773" y="2817843"/>
              <a:ext cx="530492" cy="530492"/>
              <a:chOff x="5416598" y="4355615"/>
              <a:chExt cx="530492" cy="530492"/>
            </a:xfrm>
          </p:grpSpPr>
          <p:sp>
            <p:nvSpPr>
              <p:cNvPr id="17" name="矩形: 圆角 16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378DC0"/>
              </a:solidFill>
              <a:ln>
                <a:solidFill>
                  <a:srgbClr val="378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矩形: 圆角 17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378D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altLang="zh-SG" sz="3200" b="1" dirty="0">
                  <a:solidFill>
                    <a:srgbClr val="378D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4955326" y="1812761"/>
              <a:ext cx="309880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5160010" y="2924810"/>
            <a:ext cx="583120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Designed Transmitter State Machine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4507865" y="3240405"/>
            <a:ext cx="2317750" cy="1356707"/>
            <a:chOff x="4299773" y="2679701"/>
            <a:chExt cx="2100917" cy="1356652"/>
          </a:xfrm>
        </p:grpSpPr>
        <p:grpSp>
          <p:nvGrpSpPr>
            <p:cNvPr id="37" name="组合 36"/>
            <p:cNvGrpSpPr/>
            <p:nvPr/>
          </p:nvGrpSpPr>
          <p:grpSpPr>
            <a:xfrm>
              <a:off x="4299773" y="3506149"/>
              <a:ext cx="477167" cy="530204"/>
              <a:chOff x="5416598" y="4355615"/>
              <a:chExt cx="477167" cy="530204"/>
            </a:xfrm>
          </p:grpSpPr>
          <p:sp>
            <p:nvSpPr>
              <p:cNvPr id="39" name="矩形: 圆角 38"/>
              <p:cNvSpPr/>
              <p:nvPr/>
            </p:nvSpPr>
            <p:spPr>
              <a:xfrm>
                <a:off x="5416598" y="4355615"/>
                <a:ext cx="477167" cy="530204"/>
              </a:xfrm>
              <a:prstGeom prst="roundRect">
                <a:avLst/>
              </a:prstGeom>
              <a:solidFill>
                <a:srgbClr val="378DC0"/>
              </a:solidFill>
              <a:ln>
                <a:solidFill>
                  <a:srgbClr val="378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 dirty="0">
                  <a:solidFill>
                    <a:srgbClr val="378D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矩形: 圆角 39"/>
              <p:cNvSpPr/>
              <p:nvPr/>
            </p:nvSpPr>
            <p:spPr>
              <a:xfrm>
                <a:off x="5492576" y="4431812"/>
                <a:ext cx="332118" cy="37781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378D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en-US" altLang="zh-SG" sz="3200" b="1" dirty="0">
                  <a:solidFill>
                    <a:srgbClr val="378D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5022719" y="2679701"/>
              <a:ext cx="1377971" cy="3987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160010" y="4081145"/>
            <a:ext cx="58305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Designed Receiver State Machine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439920" y="4351020"/>
            <a:ext cx="2317750" cy="1356707"/>
            <a:chOff x="4299773" y="2679701"/>
            <a:chExt cx="2100917" cy="1356652"/>
          </a:xfrm>
        </p:grpSpPr>
        <p:grpSp>
          <p:nvGrpSpPr>
            <p:cNvPr id="4" name="组合 3"/>
            <p:cNvGrpSpPr/>
            <p:nvPr/>
          </p:nvGrpSpPr>
          <p:grpSpPr>
            <a:xfrm>
              <a:off x="4299773" y="3506149"/>
              <a:ext cx="477167" cy="530204"/>
              <a:chOff x="5416598" y="4355615"/>
              <a:chExt cx="477167" cy="530204"/>
            </a:xfrm>
          </p:grpSpPr>
          <p:sp>
            <p:nvSpPr>
              <p:cNvPr id="5" name="矩形: 圆角 38"/>
              <p:cNvSpPr/>
              <p:nvPr/>
            </p:nvSpPr>
            <p:spPr>
              <a:xfrm>
                <a:off x="5416598" y="4355615"/>
                <a:ext cx="477167" cy="530204"/>
              </a:xfrm>
              <a:prstGeom prst="roundRect">
                <a:avLst/>
              </a:prstGeom>
              <a:solidFill>
                <a:srgbClr val="378DC0"/>
              </a:solidFill>
              <a:ln>
                <a:solidFill>
                  <a:srgbClr val="378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SG" altLang="en-US" dirty="0">
                  <a:solidFill>
                    <a:srgbClr val="378D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矩形: 圆角 39"/>
              <p:cNvSpPr/>
              <p:nvPr/>
            </p:nvSpPr>
            <p:spPr>
              <a:xfrm>
                <a:off x="5492576" y="4431812"/>
                <a:ext cx="332118" cy="37781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3200" b="1" dirty="0">
                    <a:solidFill>
                      <a:srgbClr val="378D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en-US" altLang="zh-SG" sz="3200" b="1" dirty="0">
                  <a:solidFill>
                    <a:srgbClr val="378D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3" name="矩形 12"/>
            <p:cNvSpPr/>
            <p:nvPr/>
          </p:nvSpPr>
          <p:spPr>
            <a:xfrm>
              <a:off x="5022719" y="2679701"/>
              <a:ext cx="1377971" cy="398764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5237480" y="5177790"/>
            <a:ext cx="58305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System Blocks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432612" y="2848952"/>
            <a:ext cx="7326776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84038" y="39135"/>
            <a:ext cx="5499968" cy="1018028"/>
            <a:chOff x="4299773" y="1452059"/>
            <a:chExt cx="5499968" cy="1018028"/>
          </a:xfrm>
        </p:grpSpPr>
        <p:sp>
          <p:nvSpPr>
            <p:cNvPr id="5" name="矩形 4"/>
            <p:cNvSpPr/>
            <p:nvPr/>
          </p:nvSpPr>
          <p:spPr>
            <a:xfrm>
              <a:off x="4955326" y="1486472"/>
              <a:ext cx="4844415" cy="9836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spcBef>
                  <a:spcPts val="1200"/>
                </a:spcBef>
              </a:pPr>
              <a:r>
                <a:rPr lang="en-US" altLang="zh-CN" sz="2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Slot-Time Synchronized Operations</a:t>
              </a:r>
              <a:endPara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endParaRPr>
            </a:p>
            <a:p>
              <a:pPr>
                <a:spcBef>
                  <a:spcPts val="1200"/>
                </a:spcBef>
              </a:pPr>
              <a:endPara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7" name="矩形: 圆角 6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矩形: 圆角 7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US" altLang="zh-SG" sz="32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00" name="文本框 99"/>
          <p:cNvSpPr txBox="1"/>
          <p:nvPr/>
        </p:nvSpPr>
        <p:spPr>
          <a:xfrm>
            <a:off x="638175" y="620395"/>
            <a:ext cx="11465560" cy="28613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just"/>
            <a:r>
              <a:rPr 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首先，任何基于IEEE 802.11的无线收发器实现都必须能够基于某些基于时隙的定时执行操作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en-US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algn="just"/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例如，让节点在发送数据包之前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进行等待退避</a:t>
            </a:r>
            <a:endParaRPr 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algn="just"/>
            <a:endParaRPr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algn="just"/>
            <a:r>
              <a:rPr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发射机与接收机的定时同步--同一个节点在某个状态时的同步：</a:t>
            </a:r>
            <a:endParaRPr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algn="just"/>
            <a:r>
              <a:rPr 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接下来，对于发射状态：当节点（DTx或DRx）进入发送状态时，它在发送缓冲器中发送样本，并忽略接收缓冲器中的所有样本。</a:t>
            </a:r>
            <a:endParaRPr lang="en-US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algn="just"/>
            <a:r>
              <a:rPr 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另一方面，对于进入接</a:t>
            </a:r>
            <a:r>
              <a:rPr 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收状态的节点：它从接收缓冲区检索样本进行处理，并将零放入发送缓冲区。通过这种方式，我们确保发送和接收缓冲区中的样本是当前和相关的。</a:t>
            </a:r>
            <a:endParaRPr lang="en-US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algn="just"/>
            <a:endParaRPr lang="en-US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4540" y="3212465"/>
            <a:ext cx="8122285" cy="328168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432612" y="2848952"/>
            <a:ext cx="7326776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84038" y="39135"/>
            <a:ext cx="5499968" cy="1018028"/>
            <a:chOff x="4299773" y="1452059"/>
            <a:chExt cx="5499968" cy="1018028"/>
          </a:xfrm>
        </p:grpSpPr>
        <p:sp>
          <p:nvSpPr>
            <p:cNvPr id="5" name="矩形 4"/>
            <p:cNvSpPr/>
            <p:nvPr/>
          </p:nvSpPr>
          <p:spPr>
            <a:xfrm>
              <a:off x="4955326" y="1486472"/>
              <a:ext cx="4844415" cy="9836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spcBef>
                  <a:spcPts val="1200"/>
                </a:spcBef>
              </a:pPr>
              <a:r>
                <a:rPr lang="en-US" altLang="zh-CN" sz="2400" b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Slot-Time Synchronized Operations</a:t>
              </a:r>
              <a:endPara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endParaRPr>
            </a:p>
            <a:p>
              <a:pPr>
                <a:spcBef>
                  <a:spcPts val="1200"/>
                </a:spcBef>
              </a:pPr>
              <a:endPara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7" name="矩形: 圆角 6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矩形: 圆角 7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US" altLang="zh-SG" sz="32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00" name="文本框 99"/>
          <p:cNvSpPr txBox="1"/>
          <p:nvPr/>
        </p:nvSpPr>
        <p:spPr>
          <a:xfrm>
            <a:off x="638175" y="548640"/>
            <a:ext cx="11465560" cy="16300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just"/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发射机与接收机的定时同步--不同节点之间的同步：时钟源的确定</a:t>
            </a:r>
            <a:endParaRPr lang="en-US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algn="just"/>
            <a:r>
              <a:rPr 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如果接收端没有</a:t>
            </a:r>
            <a:r>
              <a:rPr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收到足够的数据，接收器对象的step调用将返回0作为接收帧的长度。一旦无线电收集了足够的数据，下一步调用将返回一个非零长度值和有效数据。由于我们知道数据的采样率和一帧中的采样数，我们可以计算从无线电中获得一帧数据需要多长时间。while循环阻塞收发函数，直到接收到数据帧。因此，我们可以使用这个函数的调用持续时间作为我们的时钟源。</a:t>
            </a:r>
            <a:endParaRPr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" name="图片 1" descr="202204100015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7545" y="2276475"/>
            <a:ext cx="5756910" cy="416242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6928485" cy="864235"/>
            <a:chOff x="4299773" y="1452059"/>
            <a:chExt cx="6928485" cy="864235"/>
          </a:xfrm>
        </p:grpSpPr>
        <p:sp>
          <p:nvSpPr>
            <p:cNvPr id="9" name="矩形 8"/>
            <p:cNvSpPr/>
            <p:nvPr/>
          </p:nvSpPr>
          <p:spPr>
            <a:xfrm>
              <a:off x="4955093" y="1486349"/>
              <a:ext cx="6273165" cy="829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Designed Transmitter State Machine</a:t>
              </a:r>
              <a:endPara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altLang="zh-CN" sz="32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05"/>
          <a:stretch>
            <a:fillRect/>
          </a:stretch>
        </p:blipFill>
        <p:spPr>
          <a:xfrm>
            <a:off x="9120505" y="5661025"/>
            <a:ext cx="3002997" cy="8858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85545" y="1196340"/>
            <a:ext cx="98202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zh-CN" sz="2000"/>
              <a:t>       </a:t>
            </a:r>
            <a:endParaRPr lang="zh-CN" altLang="en-US" sz="2000" b="1"/>
          </a:p>
        </p:txBody>
      </p:sp>
      <p:sp>
        <p:nvSpPr>
          <p:cNvPr id="14" name="文本框 13"/>
          <p:cNvSpPr txBox="1"/>
          <p:nvPr/>
        </p:nvSpPr>
        <p:spPr>
          <a:xfrm>
            <a:off x="6600190" y="2131060"/>
            <a:ext cx="49472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zh-CN" sz="2000" b="1"/>
              <a:t>         </a:t>
            </a:r>
            <a:endParaRPr lang="zh-CN" altLang="en-US" sz="2000" b="1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60" y="695960"/>
            <a:ext cx="5786755" cy="48545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136140" y="5732780"/>
            <a:ext cx="368744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Figure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Transmitter State Machine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176135" y="836295"/>
            <a:ext cx="4147820" cy="49847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状态：</a:t>
            </a:r>
            <a:endParaRPr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1.能量检测--来确定信道的状态：</a:t>
            </a:r>
            <a:endParaRPr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空闲 or 拥堵</a:t>
            </a:r>
            <a:endParaRPr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2.发送数据---成功：收到ACK报文。不成功：信道拥堵，与另一个STA的发送发生了包冲突</a:t>
            </a:r>
            <a:endParaRPr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3.进入接收的ACK状态：检测接收到的MAC包头的准确性并开始下一次数据传输。如果没收到ACK报文此次</a:t>
            </a:r>
            <a:r>
              <a:rPr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数据包传输错误需要重传</a:t>
            </a:r>
            <a:endParaRPr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4.结束传输：当没有更多的数据包需要传输</a:t>
            </a:r>
            <a:r>
              <a:rPr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的时候则结束传输</a:t>
            </a:r>
            <a:endParaRPr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en-US" altLang="zh-CN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5704205" cy="864235"/>
            <a:chOff x="4299773" y="1452059"/>
            <a:chExt cx="5704205" cy="864235"/>
          </a:xfrm>
        </p:grpSpPr>
        <p:sp>
          <p:nvSpPr>
            <p:cNvPr id="9" name="矩形 8"/>
            <p:cNvSpPr/>
            <p:nvPr/>
          </p:nvSpPr>
          <p:spPr>
            <a:xfrm>
              <a:off x="4955093" y="1486349"/>
              <a:ext cx="5048885" cy="829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Designed Receiver State Machine</a:t>
              </a:r>
              <a:endPara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en-US" altLang="zh-CN" sz="32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1185545" y="1196340"/>
            <a:ext cx="98202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zh-CN" sz="2000"/>
              <a:t>       </a:t>
            </a:r>
            <a:endParaRPr lang="zh-CN" altLang="en-US" sz="2000" b="1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7670" y="1019175"/>
            <a:ext cx="6215380" cy="38823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631950" y="5229225"/>
            <a:ext cx="33616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Figure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eceiver State Machine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816090" y="908685"/>
            <a:ext cx="52082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400" b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与发射机的状态机的核心区别：</a:t>
            </a:r>
            <a:endParaRPr sz="2400" b="1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sz="2400" b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接收机没有进行能量检测这一种状态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858000" y="1816100"/>
            <a:ext cx="4147820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状态：</a:t>
            </a:r>
            <a:endParaRPr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1.接收数据--解码PHY头部与MAC头部，之后读取有效信息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2.等待SIFS---在向发射机发送ACK报文之前等待一个SIFS</a:t>
            </a:r>
            <a:r>
              <a:rPr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时间间隔</a:t>
            </a:r>
            <a:endParaRPr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3.发送ACK报文：当接收机成功检测到所有的有效载荷位后，其向发射机发送ACK报文</a:t>
            </a:r>
            <a:endParaRPr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5704205" cy="864235"/>
            <a:chOff x="4299773" y="1452059"/>
            <a:chExt cx="5704205" cy="864235"/>
          </a:xfrm>
        </p:grpSpPr>
        <p:sp>
          <p:nvSpPr>
            <p:cNvPr id="9" name="矩形 8"/>
            <p:cNvSpPr/>
            <p:nvPr/>
          </p:nvSpPr>
          <p:spPr>
            <a:xfrm>
              <a:off x="4955093" y="1486349"/>
              <a:ext cx="5048885" cy="829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S</a:t>
              </a:r>
              <a:r>
                <a:rPr lang="en-US" altLang="zh-CN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ystem Blocks</a:t>
              </a:r>
              <a:endPara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  <a:p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en-US" altLang="zh-CN" sz="32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" name="文本框 2"/>
          <p:cNvSpPr txBox="1"/>
          <p:nvPr/>
        </p:nvSpPr>
        <p:spPr>
          <a:xfrm>
            <a:off x="1847850" y="836930"/>
            <a:ext cx="864679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sz="2000" b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在第二部分和第三部分的图中我们看到：在图中的每个子状态中，有需要执行的顺序操作。为了简化每个状态下必须执行哪些操作的逻辑，我们定义了一些块来组成最常见的操作，如下表所示。识别带有相关子状态的块分组有助于更好地组织和重组实现的代码。</a:t>
            </a:r>
            <a:endParaRPr sz="2000" b="1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 descr="202204100046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2130" y="2159000"/>
            <a:ext cx="5924550" cy="38576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99965" y="6093460"/>
            <a:ext cx="23520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Table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System Blocks</a:t>
            </a:r>
            <a:endParaRPr lang="zh-CN" altLang="en-US"/>
          </a:p>
        </p:txBody>
      </p:sp>
    </p:spTree>
  </p:cSld>
  <p:clrMapOvr>
    <a:masterClrMapping/>
  </p:clrMapOvr>
  <p:transition spd="slow"/>
</p:sld>
</file>

<file path=ppt/tags/tag1.xml><?xml version="1.0" encoding="utf-8"?>
<p:tagLst xmlns:p="http://schemas.openxmlformats.org/presentationml/2006/main">
  <p:tag name="KSO_WM_UNIT_PLACING_PICTURE_USER_VIEWPORT" val="{&quot;height&quot;:2976,&quot;width&quot;:4764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1320</Words>
  <Application>WPS 演示</Application>
  <PresentationFormat>宽屏</PresentationFormat>
  <Paragraphs>103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9" baseType="lpstr">
      <vt:lpstr>Arial</vt:lpstr>
      <vt:lpstr>宋体</vt:lpstr>
      <vt:lpstr>Wingdings</vt:lpstr>
      <vt:lpstr>Times New Roman</vt:lpstr>
      <vt:lpstr>黑体</vt:lpstr>
      <vt:lpstr>Calibri</vt:lpstr>
      <vt:lpstr>微软雅黑</vt:lpstr>
      <vt:lpstr>Arial Unicode MS</vt:lpstr>
      <vt:lpstr>等线 Light</vt:lpstr>
      <vt:lpstr>Calibri Light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 YAO</dc:creator>
  <cp:lastModifiedBy>星辰</cp:lastModifiedBy>
  <cp:revision>269</cp:revision>
  <dcterms:created xsi:type="dcterms:W3CDTF">2019-05-07T06:35:00Z</dcterms:created>
  <dcterms:modified xsi:type="dcterms:W3CDTF">2022-04-14T15:00:31Z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5853BA84788548BF9FF836A0ECD25D58</vt:lpwstr>
  </property>
</Properties>
</file>